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3"/>
  </p:notesMasterIdLst>
  <p:handoutMasterIdLst>
    <p:handoutMasterId r:id="rId44"/>
  </p:handoutMasterIdLst>
  <p:sldIdLst>
    <p:sldId id="375" r:id="rId3"/>
    <p:sldId id="394" r:id="rId4"/>
    <p:sldId id="456" r:id="rId5"/>
    <p:sldId id="342" r:id="rId6"/>
    <p:sldId id="382" r:id="rId7"/>
    <p:sldId id="551" r:id="rId8"/>
    <p:sldId id="575" r:id="rId9"/>
    <p:sldId id="576" r:id="rId10"/>
    <p:sldId id="577" r:id="rId11"/>
    <p:sldId id="578" r:id="rId12"/>
    <p:sldId id="579" r:id="rId13"/>
    <p:sldId id="379" r:id="rId14"/>
    <p:sldId id="403" r:id="rId15"/>
    <p:sldId id="501" r:id="rId16"/>
    <p:sldId id="580" r:id="rId17"/>
    <p:sldId id="556" r:id="rId18"/>
    <p:sldId id="557" r:id="rId19"/>
    <p:sldId id="558" r:id="rId20"/>
    <p:sldId id="581" r:id="rId21"/>
    <p:sldId id="582" r:id="rId22"/>
    <p:sldId id="512" r:id="rId23"/>
    <p:sldId id="513" r:id="rId24"/>
    <p:sldId id="560" r:id="rId25"/>
    <p:sldId id="561" r:id="rId26"/>
    <p:sldId id="562" r:id="rId27"/>
    <p:sldId id="563" r:id="rId28"/>
    <p:sldId id="583" r:id="rId29"/>
    <p:sldId id="564" r:id="rId30"/>
    <p:sldId id="565" r:id="rId31"/>
    <p:sldId id="584" r:id="rId32"/>
    <p:sldId id="585" r:id="rId33"/>
    <p:sldId id="586" r:id="rId34"/>
    <p:sldId id="587" r:id="rId35"/>
    <p:sldId id="588" r:id="rId36"/>
    <p:sldId id="566" r:id="rId37"/>
    <p:sldId id="589" r:id="rId38"/>
    <p:sldId id="590" r:id="rId39"/>
    <p:sldId id="591" r:id="rId40"/>
    <p:sldId id="574" r:id="rId41"/>
    <p:sldId id="302" r:id="rId42"/>
  </p:sldIdLst>
  <p:sldSz cx="12192000" cy="6858000"/>
  <p:notesSz cx="6858000" cy="9144000"/>
  <p:custDataLst>
    <p:tags r:id="rId4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5E5"/>
    <a:srgbClr val="E6E3E5"/>
    <a:srgbClr val="F3F3F3"/>
    <a:srgbClr val="809DBF"/>
    <a:srgbClr val="616C85"/>
    <a:srgbClr val="D4DDE9"/>
    <a:srgbClr val="4C5568"/>
    <a:srgbClr val="DBE3ED"/>
    <a:srgbClr val="EFF4C0"/>
    <a:srgbClr val="BCD1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94" autoAdjust="0"/>
    <p:restoredTop sz="94660"/>
  </p:normalViewPr>
  <p:slideViewPr>
    <p:cSldViewPr snapToGrid="0">
      <p:cViewPr varScale="1">
        <p:scale>
          <a:sx n="67" d="100"/>
          <a:sy n="67" d="100"/>
        </p:scale>
        <p:origin x="77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8" Type="http://schemas.openxmlformats.org/officeDocument/2006/relationships/tags" Target="tags/tag34.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handoutMaster" Target="handoutMasters/handoutMaster1.xml"/><Relationship Id="rId43" Type="http://schemas.openxmlformats.org/officeDocument/2006/relationships/notesMaster" Target="notesMasters/notesMaster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t="14560" b="1064"/>
          <a:stretch>
            <a:fillRect/>
          </a:stretch>
        </p:blipFill>
        <p:spPr>
          <a:xfrm>
            <a:off x="0" y="0"/>
            <a:ext cx="1219200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pic>
        <p:nvPicPr>
          <p:cNvPr id="9" name="图片 8"/>
          <p:cNvPicPr>
            <a:picLocks noChangeAspect="1"/>
          </p:cNvPicPr>
          <p:nvPr userDrawn="1"/>
        </p:nvPicPr>
        <p:blipFill rotWithShape="1">
          <a:blip r:embed="rId2"/>
          <a:srcRect l="1697" t="9725" r="5943" b="4161"/>
          <a:stretch>
            <a:fillRect/>
          </a:stretch>
        </p:blipFill>
        <p:spPr>
          <a:xfrm>
            <a:off x="0" y="0"/>
            <a:ext cx="12192000" cy="6858000"/>
          </a:xfrm>
          <a:prstGeom prst="rect">
            <a:avLst/>
          </a:prstGeom>
        </p:spPr>
      </p:pic>
      <p:sp>
        <p:nvSpPr>
          <p:cNvPr id="10" name="矩形 9"/>
          <p:cNvSpPr/>
          <p:nvPr userDrawn="1"/>
        </p:nvSpPr>
        <p:spPr>
          <a:xfrm>
            <a:off x="0" y="283700"/>
            <a:ext cx="12192000" cy="619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比较">
    <p:spTree>
      <p:nvGrpSpPr>
        <p:cNvPr id="1" name=""/>
        <p:cNvGrpSpPr/>
        <p:nvPr/>
      </p:nvGrpSpPr>
      <p:grpSpPr>
        <a:xfrm>
          <a:off x="0" y="0"/>
          <a:ext cx="0" cy="0"/>
          <a:chOff x="0" y="0"/>
          <a:chExt cx="0" cy="0"/>
        </a:xfrm>
      </p:grpSpPr>
      <p:sp>
        <p:nvSpPr>
          <p:cNvPr id="7" name="日期占位符 6"/>
          <p:cNvSpPr>
            <a:spLocks noGrp="1"/>
          </p:cNvSpPr>
          <p:nvPr>
            <p:ph type="dt" sz="half" idx="10"/>
          </p:nvPr>
        </p:nvSpPr>
        <p:spPr/>
        <p:txBody>
          <a:bodyPr/>
          <a:lstStyle/>
          <a:p>
            <a:fld id="{A27DE56F-97BC-45AD-919B-E3BF4153A6C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7E032E2-F31A-44CF-9F48-F4EC86D75B67}" type="slidenum">
              <a:rPr lang="zh-CN" altLang="en-US" smtClean="0"/>
            </a:fld>
            <a:endParaRPr lang="zh-CN" altLang="en-US"/>
          </a:p>
        </p:txBody>
      </p:sp>
      <p:pic>
        <p:nvPicPr>
          <p:cNvPr id="10" name="图片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71700"/>
            <a:ext cx="12192000" cy="4686300"/>
          </a:xfrm>
          <a:prstGeom prst="rect">
            <a:avLst/>
          </a:prstGeom>
          <a:solidFill>
            <a:srgbClr val="72A5FD"/>
          </a:solidFill>
        </p:spPr>
      </p:pic>
      <p:sp>
        <p:nvSpPr>
          <p:cNvPr id="11" name="矩形 10"/>
          <p:cNvSpPr/>
          <p:nvPr userDrawn="1"/>
        </p:nvSpPr>
        <p:spPr>
          <a:xfrm>
            <a:off x="0" y="-1"/>
            <a:ext cx="12192000" cy="4343401"/>
          </a:xfrm>
          <a:prstGeom prst="rect">
            <a:avLst/>
          </a:prstGeom>
          <a:gradFill>
            <a:gsLst>
              <a:gs pos="72548">
                <a:srgbClr val="6D99E0">
                  <a:alpha val="80000"/>
                </a:srgbClr>
              </a:gs>
              <a:gs pos="0">
                <a:srgbClr val="396EBD"/>
              </a:gs>
              <a:gs pos="97345">
                <a:srgbClr val="72A5FD">
                  <a:alpha val="0"/>
                </a:srgbClr>
              </a:gs>
              <a:gs pos="60000">
                <a:srgbClr val="6A93D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28A0092B-C50C-407E-A947-70E740481C1C}">
                <a14:useLocalDpi xmlns:a14="http://schemas.microsoft.com/office/drawing/2010/main" val="0"/>
              </a:ext>
            </a:extLst>
          </a:blip>
          <a:srcRect t="2685" b="12939"/>
          <a:stretch>
            <a:fillRect/>
          </a:stretch>
        </p:blipFill>
        <p:spPr>
          <a:xfrm>
            <a:off x="0" y="0"/>
            <a:ext cx="12192000"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16" name="矩形: 圆角 15"/>
          <p:cNvSpPr/>
          <p:nvPr userDrawn="1"/>
        </p:nvSpPr>
        <p:spPr>
          <a:xfrm>
            <a:off x="1" y="0"/>
            <a:ext cx="12192000" cy="6858000"/>
          </a:xfrm>
          <a:prstGeom prst="roundRect">
            <a:avLst>
              <a:gd name="adj" fmla="val 0"/>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userDrawn="1"/>
        </p:nvCxnSpPr>
        <p:spPr>
          <a:xfrm>
            <a:off x="730250" y="546100"/>
            <a:ext cx="10731500" cy="0"/>
          </a:xfrm>
          <a:prstGeom prst="line">
            <a:avLst/>
          </a:prstGeom>
          <a:ln>
            <a:solidFill>
              <a:srgbClr val="616C85"/>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69AE28-24DE-4729-BB9D-79407B086DC4}"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3B8CC7-043E-4376-96B4-02406E99DAF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18.xml"/><Relationship Id="rId1" Type="http://schemas.openxmlformats.org/officeDocument/2006/relationships/tags" Target="../tags/tag17.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22.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22.xml"/><Relationship Id="rId1" Type="http://schemas.openxmlformats.org/officeDocument/2006/relationships/tags" Target="../tags/tag21.xml"/></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6.xml"/><Relationship Id="rId3" Type="http://schemas.openxmlformats.org/officeDocument/2006/relationships/tags" Target="../tags/tag25.xml"/><Relationship Id="rId2" Type="http://schemas.openxmlformats.org/officeDocument/2006/relationships/image" Target="../media/image5.png"/><Relationship Id="rId1" Type="http://schemas.openxmlformats.org/officeDocument/2006/relationships/image" Target="../media/image4.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image" Target="../media/image5.png"/><Relationship Id="rId1" Type="http://schemas.openxmlformats.org/officeDocument/2006/relationships/image" Target="../media/image4.png"/></Relationships>
</file>

<file path=ppt/slides/_rels/slide25.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image" Target="../media/image5.png"/><Relationship Id="rId1" Type="http://schemas.openxmlformats.org/officeDocument/2006/relationships/image" Target="../media/image4.png"/></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5.png"/><Relationship Id="rId15" Type="http://schemas.openxmlformats.org/officeDocument/2006/relationships/slideLayout" Target="../slideLayouts/slideLayout2.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image" Target="../media/image4.png"/></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image" Target="../media/image4.png"/></Relationships>
</file>

<file path=ppt/slides/_rels/slide32.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3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16.png"/><Relationship Id="rId3" Type="http://schemas.openxmlformats.org/officeDocument/2006/relationships/tags" Target="../tags/tag33.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14.xml"/><Relationship Id="rId1" Type="http://schemas.openxmlformats.org/officeDocument/2006/relationships/tags" Target="../tags/tag1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4560" b="1064"/>
          <a:stretch>
            <a:fillRect/>
          </a:stretch>
        </p:blipFill>
        <p:spPr>
          <a:xfrm>
            <a:off x="0" y="0"/>
            <a:ext cx="12192000" cy="6858000"/>
          </a:xfrm>
          <a:prstGeom prst="rect">
            <a:avLst/>
          </a:prstGeom>
        </p:spPr>
      </p:pic>
      <p:sp>
        <p:nvSpPr>
          <p:cNvPr id="46" name="矩形: 圆角 45"/>
          <p:cNvSpPr/>
          <p:nvPr/>
        </p:nvSpPr>
        <p:spPr>
          <a:xfrm>
            <a:off x="4485640" y="3237865"/>
            <a:ext cx="3221355" cy="40132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265C47"/>
              </a:solidFill>
              <a:latin typeface="微软雅黑 Light" panose="020B0502040204020203" pitchFamily="34" charset="-122"/>
              <a:ea typeface="微软雅黑 Light" panose="020B0502040204020203" pitchFamily="34" charset="-122"/>
            </a:endParaRPr>
          </a:p>
        </p:txBody>
      </p:sp>
      <p:sp>
        <p:nvSpPr>
          <p:cNvPr id="48" name="文本框 47"/>
          <p:cNvSpPr txBox="1"/>
          <p:nvPr/>
        </p:nvSpPr>
        <p:spPr>
          <a:xfrm>
            <a:off x="3331696" y="1681784"/>
            <a:ext cx="5528608" cy="553720"/>
          </a:xfrm>
          <a:prstGeom prst="rect">
            <a:avLst/>
          </a:prstGeom>
          <a:noFill/>
        </p:spPr>
        <p:txBody>
          <a:bodyPr wrap="square" lIns="0" tIns="0" rIns="0" bIns="0" rtlCol="0">
            <a:spAutoFit/>
          </a:bodyPr>
          <a:lstStyle/>
          <a:p>
            <a:pPr algn="dist"/>
            <a:r>
              <a:rPr lang="zh-CN" altLang="en-US" sz="3600">
                <a:solidFill>
                  <a:schemeClr val="tx1">
                    <a:lumMod val="75000"/>
                    <a:lumOff val="25000"/>
                  </a:schemeClr>
                </a:solidFill>
                <a:latin typeface="微软雅黑 Light" panose="020B0502040204020203" pitchFamily="34" charset="-122"/>
                <a:ea typeface="微软雅黑 Light" panose="020B0502040204020203" pitchFamily="34" charset="-122"/>
              </a:rPr>
              <a:t>小学数学教学设计与实施</a:t>
            </a:r>
            <a:endParaRPr lang="zh-CN" altLang="en-US" sz="36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9" name="文本框 48"/>
          <p:cNvSpPr txBox="1"/>
          <p:nvPr/>
        </p:nvSpPr>
        <p:spPr>
          <a:xfrm>
            <a:off x="3332480" y="2299970"/>
            <a:ext cx="5527675" cy="245745"/>
          </a:xfrm>
          <a:prstGeom prst="rect">
            <a:avLst/>
          </a:prstGeom>
          <a:noFill/>
        </p:spPr>
        <p:txBody>
          <a:bodyPr wrap="square" lIns="0" tIns="0" rIns="0" bIns="0" rtlCol="0">
            <a:spAutoFit/>
          </a:bodyPr>
          <a:lstStyle/>
          <a:p>
            <a:pPr algn="ctr"/>
            <a:r>
              <a:rPr lang="en-US" altLang="zh-CN" sz="1600">
                <a:solidFill>
                  <a:schemeClr val="tx1">
                    <a:lumMod val="75000"/>
                    <a:lumOff val="25000"/>
                  </a:schemeClr>
                </a:solidFill>
                <a:latin typeface="微软雅黑 Light" panose="020B0502040204020203" pitchFamily="34" charset="-122"/>
                <a:ea typeface="微软雅黑 Light" panose="020B0502040204020203" pitchFamily="34" charset="-122"/>
              </a:rPr>
              <a:t>XIAO XUE SHU XUE JIAO XUE SHE JI YU SHI SHI</a:t>
            </a:r>
            <a:endParaRPr lang="en-US" altLang="zh-CN" sz="16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nvGrpSpPr>
          <p:cNvPr id="50" name="组合 49"/>
          <p:cNvGrpSpPr/>
          <p:nvPr/>
        </p:nvGrpSpPr>
        <p:grpSpPr>
          <a:xfrm>
            <a:off x="5634389" y="2832975"/>
            <a:ext cx="923223" cy="95250"/>
            <a:chOff x="10961036" y="223119"/>
            <a:chExt cx="1846446" cy="190500"/>
          </a:xfrm>
          <a:solidFill>
            <a:srgbClr val="616C85"/>
          </a:solidFill>
        </p:grpSpPr>
        <p:sp>
          <p:nvSpPr>
            <p:cNvPr id="51" name="矩形: 圆角 50"/>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2" name="矩形: 圆角 51"/>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3" name="矩形: 圆角 52"/>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4" name="矩形: 圆角 53"/>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5" name="矩形: 圆角 54"/>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6" name="矩形: 圆角 55"/>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6" name="组合 5"/>
          <p:cNvGrpSpPr/>
          <p:nvPr/>
        </p:nvGrpSpPr>
        <p:grpSpPr>
          <a:xfrm>
            <a:off x="4880610" y="3234055"/>
            <a:ext cx="2432050" cy="375285"/>
            <a:chOff x="3164" y="4033"/>
            <a:chExt cx="17251" cy="2662"/>
          </a:xfrm>
        </p:grpSpPr>
        <p:pic>
          <p:nvPicPr>
            <p:cNvPr id="4" name="图片 3" descr="LOGO图标"/>
            <p:cNvPicPr>
              <a:picLocks noChangeAspect="1"/>
            </p:cNvPicPr>
            <p:nvPr/>
          </p:nvPicPr>
          <p:blipFill>
            <a:blip r:embed="rId2"/>
            <a:stretch>
              <a:fillRect/>
            </a:stretch>
          </p:blipFill>
          <p:spPr>
            <a:xfrm>
              <a:off x="3164" y="4043"/>
              <a:ext cx="3096" cy="2652"/>
            </a:xfrm>
            <a:prstGeom prst="rect">
              <a:avLst/>
            </a:prstGeom>
          </p:spPr>
        </p:pic>
        <p:pic>
          <p:nvPicPr>
            <p:cNvPr id="5" name="图片 4" descr="LOGO文字"/>
            <p:cNvPicPr>
              <a:picLocks noChangeAspect="1"/>
            </p:cNvPicPr>
            <p:nvPr/>
          </p:nvPicPr>
          <p:blipFill>
            <a:blip r:embed="rId3"/>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小学数学命题教学的基本程序</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命题的教学与命题的类型和抽象程度都有关系，根据新命题与已有命题之间的关系，可引导学生从三个角度认识和学习命题，分别为上位、下位和并列。在教学程序方面，不同类型的数学命题大多要经历帮助学生体会获得数学命题的必要性、认识命题的内涵和要点，以及帮助学生通过命题的运用强化理解这三个过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53727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547878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帮助学生认识命题的内涵和要点</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帮助学生认识命题的内涵和要点，是教师命题教学的核心任务。这项核心任务虽然重要，但不能急于求成，应该在教学过程中进行必要的铺垫，让学生经历必要的思维和体验过程。一般来说，对于规约式数学命题，学生是难以直接归纳出命题的内涵和要点的，教师可以在必要的铺垫后，直接给出命题的内容。然后根据学生前期的观察和思考，引导学生辨认命题的题设和结论，尤其是它们的本质指向，而不能被其他相近的概念或表述所误导。</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对于定律式和衍生式数学命题，一般可以引导学生通过观察和归纳得出命题的内容，也可以通过分析后鼓励学生猜想命题，然后通过逻辑推理验证命题。</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375666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小学数学命题教学的基本程序</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命题的教学与命题的类型和抽象程度都有关系，根据新命题与已有命题之间的关系，可引导学生从三个角度认识和学习命题，分别为上位、下位和并列。在教学程序方面，不同类型的数学命题大多要经历帮助学生体会获得数学命题的必要性、认识命题的内涵和要点，以及帮助学生通过命题的运用强化理解这三个过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53727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547878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帮助学生通过命题的运用强化理解</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数学命题与数学问题的解决密切相关，能否灵活地运用数学命题解决问题是衡量学生命题掌握程度的重要标志，而运用数学命题的过程也是学生强化命题理解的过程，是命题教学的重要组成部分。为了深化学生对数学命题的理解，教师在教学中应设置一定的练习训练。当然，这种教学环节的设计不仅在时机上有讲究，对于数学问题的选择也十分考究。在教学的时机方面，应该在以上两个基本程序完成后，即学生已经理解了命题的重要性和学习目的性，也认识了命题的内涵、要点和表征以后，再进入命题运用的环节。在数学问题的选择方面，既要与教学目标相吻合，即有助于命题的理解和要点的掌握，又要体现问题的典型性，即有助于学生理解命题在某一类问题解决中的应用。</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398335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第二节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7" name="文本框 22"/>
          <p:cNvSpPr txBox="1"/>
          <p:nvPr>
            <p:custDataLst>
              <p:tags r:id="rId2"/>
            </p:custDataLst>
          </p:nvPr>
        </p:nvSpPr>
        <p:spPr>
          <a:xfrm flipH="1">
            <a:off x="2267585" y="2261235"/>
            <a:ext cx="7657465" cy="1694180"/>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小学数学命题教学的设计也需要经历前端分析、过程规划和评价设计这三个阶段，在每个阶段都要根据命题的特点和学生的认知基础有所侧重。在前端分析阶段侧重对数学命题内涵和要点的分析，尤其是命题的条件和结论、符号表征、常见理解错误等；在过程规划阶段侧重对三个教学基本程序的设计，尤其是要以命题的理解为主，运用强化为辅；在评价设计阶段，侧重命题运用的正确性和过程的规范性。</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dist"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前端分析的基本要点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前端分析就是在命题教学的具体规划前对与教学相关的各种资源进行分析，在分析时应侧重命题本身和学生的认知基础，并制定明确、具体的教学目标，以目标引领后续的教学设计和课堂教学实践。</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219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56019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命题的要点和学生的认知基础是分析的重点</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师在进行前端分析时，需要重点对命题的条件和结论展开分析，主要分析条件和结论的基本学科逻辑是什么，与学生之前学习的数学概念、命题之间存在哪些联系和区别，哪些部分的学习难度最大、学生最容易出现错误，等等。然后，以此为基础，对学生的认知结构、思维深度和学习习惯进行分析。分析的内容和程序主要可归纳如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阅读教材中数学命题的表述和要求，了解命题的结构和抽象程度，明确教学的学科要点。</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分析学生的知识基础和以往学生学习该命题时的常见错误，明确教学的重点和难点。</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分析命题与学生生活的联系，以及相关的教学素材，为命题教学的组织提供素材支持。</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493903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前端分析的基本要点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前端分析就是在命题教学的具体规划前对与教学相关的各种资源进行分析，在分析时应侧重命题本身和学生的认知基础，并制定明确、具体的教学目标，以目标引领后续的教学设计和课堂教学实践。</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219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56019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教学目标应能体现学生认知和思维的发展</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对命题教学来说，帮助学生掌握命题知识虽然十分重要，但更重要的是要通过命题教学发展学生的认识结构和思维深度。从发展学生数学核心素养的角度来看，后者更为重要，前者是载体，后者才是目的。教师在命题教学设计的前端分析阶段，需要对教学目标进行深入分析，制定具体、明确而又合理的教学目标。命题教学的教学目标应体现学生认知和思维的发展，能有效促进学生数学核心素养的发展。教学目标的分析内容和程序主要可归纳如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第一，通过命题教与学过程的初步分析，判断每个环节的教学目标和教育价值。</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第二，以数学核心素养为导向，明确命题教学的具体目标并统领各环节的教学。</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47123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前端分析的基本要点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前端分析的主要工作包括对教学内容、教学对象和教学环境的分析，并在此基础上确定教学目标、教学重点和教学难点。对于概念教学设计的前端分析，重点应聚焦在概念的学科本质和知识联结，以及概念的教学目标这两个方面。</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219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56019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教学目标应能反映学习概念的真正目的</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3355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在进行生成性条件分析时，教师应着重分析概念内容的教学目标，明确学生学习概念的真正目的是什么，教师在教学中应着重强调概念的哪个部分，以及教学的难点是什么，主要包括以下内容：</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通过对概念内涵和教学对象的分析，明确小学生学习概念的真正目的是什么。</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通过对概念内涵和教学目标的解读，明确教学的重点和难点，有的概念内容的教学重点在于概念本身，是以理解概念的学科逻辑为重点的，但有的概念内容的教学重点在概念的认识、认同或者应用。</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442658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过程规划的基本要点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过程规划的主要工作是以教学目标为指导，对教学素材进行教学实施倾向的解读，为后续教学的组织和选择做好资源储备，然后对教学环节进行规划与设计，并在此基础上对具体的教学活动开展规划与设计。</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219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56019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教学素材的解读与选择应围绕概念的理解</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无论数学概念的教学重点是在概念内部，即对概念本身内涵的理解，还是在概念外部，即认同概念的必要性和合理性，以及对于概念的运用等，都离不开对概念的理解。</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endPar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如果概念教学的重点是对概念本身的内涵理解，那么教师在进行教学素材解读时需要思考哪些素材有助于在教学中帮助学生理解概念的含义、结构和要点。</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464312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过程规划的基本要点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7321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过程规划与教师的课堂教学实践关系最为紧密，教师在教学设计中需要投入的精力最多，所用的文本篇幅也是最多的。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219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6971665"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规约式数学命题应侧重于合理性的验证和要点的解析</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0148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规约式数学命题的特点在于它的条件和结论都是约定而成的，很难在小学阶段严格证明。但是从教学和学生发展的角度来看，又需要帮助学生经历命题学习的过程，在认知和思维层面得到有效发展，而不是仅仅知道命题的内容，仅仅会模仿着运用。</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虽然规约式命题是直接呈现给学生的，但教师也需要通过各种形式的教学创设，让学生经历认识和思考的过程，帮助学生理解命题的内涵和要点，这种经历和过程对他们的认知和思维发展是十分重要的。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582612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过程规划的基本要点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7321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过程规划与教师的课堂教学实践关系最为紧密，教师在教学设计中需要投入的精力最多，所用的文本篇幅也是最多的。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219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6971665"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定律式与衍生式数学命题应侧重于命题的探索和验证</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定律式与衍生式数学命题在数学中较为常见，由于这类命题可以由已知概念和命题推导而来，所以教师在教学过程中应注重对学生思维的引导，引导学生发现命题、猜想命题，进而证实命题。这种教学过程对学生的数学核心素养具有重要的促进价值，也对教师的教学水平有较高的要求，尤其是设置合理、有效的教学过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一般来说，定律式与衍生式数学命题的教学过程要帮助学生经历探究的过程，教师要根据不同年级学生的具体情况和命题的抽象程度，设置针对性的教学过程，旨在更好地促进学生认知思维的发展。在探究性教学中，探究性问题和材料十分重要，教师要重点构思教学情境，以及需要重点提问的问题串。</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582612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小学数学命题教学的设计与实践</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a:t>
            </a:r>
            <a:r>
              <a:rPr lang="zh-CN" altLang="en-US" noProof="1">
                <a:latin typeface="微软雅黑 Light" panose="020B0502040204020203" pitchFamily="34" charset="-122"/>
                <a:ea typeface="微软雅黑 Light" panose="020B0502040204020203" pitchFamily="34" charset="-122"/>
                <a:sym typeface="微软雅黑" panose="020B0503020204020204" charset="-122"/>
              </a:rPr>
              <a:t>五章</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评价设计的基本要点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490029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命题教学的评价设计，除了要围绕教学目标的有效达成进行课内练习和课外作业设计外，还要针对学生的命题理解、命题表征和命题运用进行评价。其中，命题理解的评价主要体现为学生是否混淆了命题的条件或者结论，以及它们之间的联系。</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命题表征和命题理解有着密切的联系，主要体现在书写的规范性方面，理解不够准确也容易导致表征错误。除此之外，由于小学生思维的抽象程度还不够，对于数学符号的理解和掌握都还需要经历一个过程，在命题学习的初始阶段，如何正确表征往往是命题教学的重点之一，也是评价设计所关注的重点之一。</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命题运用是学生对命题理解和命题表征掌握程度的综合体现，也是命题评价最为重要的部分。命题运用的评价需要注重两个方面：（</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）要具有针对性，所选择的评价工具（主要是练习题），要针对学生命题掌握的重点和难点，不能为了追求难度而偏离评价目标。（</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）要体现过程性，要能呈现学生的解答过程（主要是主观题），便于教师获得更多的反馈信息，也能根据学生在命题运用中的掌握情况给予反馈，激发他们的学习信心。</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学数学教师应在学习和实践中不断积累，善于反思和归纳，将遇到的学生解题错误、学生课堂反应及时进行分析、概括，并将其上升为可进一步指导自己教学行为的实践经验，且逐步提炼为实践理性，进而成为教师的实践性知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219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第三节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7" name="文本框 22"/>
          <p:cNvSpPr txBox="1"/>
          <p:nvPr>
            <p:custDataLst>
              <p:tags r:id="rId2"/>
            </p:custDataLst>
          </p:nvPr>
        </p:nvSpPr>
        <p:spPr>
          <a:xfrm flipH="1">
            <a:off x="2267585" y="2261235"/>
            <a:ext cx="7657465"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本案例的主题为</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长方形、正方形的面积</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一般在三年级上学期或者四年级上学期学习，不同版本的小学数学教材略有差异。案例采用文本型的教学设计撰写方式，该设计注重学生对长方形和正方形面积的探究，较好地体现了衍生式命题教学设计的思路。</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一、</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教学内容分析</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65620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长方形、正方形的面积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是青岛版小学数学教材四年级上册第二单元的内容，属于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图形与几何</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学习领域。该单元分为三个小节，其中第一小节为面积的概念，第二小节为长方形和正方形的面积，第三小节为长方形和正方形面积命题的运用，案例属于第二课时。本节课的重点在于面积计算方法的探究。由于学生容易将周长和面积相混淆，因此教学就围绕着</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周长相等的长方形和正方形，面积是否也相等</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个问题展开。学习通过正方形面积单位的全部密铺、横竖密铺、发现长方形和正方形面积计算公式、长度单位分割验证面积公式等过程的学习，能够促进学生思维从一维的线段向二维的平面图形转化。该内容的学习对于学生的量感、推理意识和符号意识等数学核心素养的培养都具有重要作用。</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教学对象分析</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9768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学生在以往的学习中已经学习了长度的概念，知道了长度单位，也知道长度是可以测量的，它是由单位长度的数量决定的。在本次课之前，学生刚刚学习了面积概念，知道了面积单位，也知道单位面积的概念，并且通过数一数单位面积的个数可以计算出图形面积的大小。因此，这节命题课中长方形和正方形面积的计算对于学生来说并不难，难的是如何理解长方形的面积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长</a:t>
            </a: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宽</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，正方形面积是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边长</a:t>
            </a: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边长</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，即对于一维长度的运算为什么可以求出二维的面积是学生难以理解的，对于为什么长方形和正方形的面积和它们的边长是有关系的，学生也并不能真正理解。调查显示，能够准确解释长方形面积公式的学生只有</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左右。因此，本节课的教学应该回归思维原点，从面积概念入手，帮助学生理解长方形和正方形的面积大小与它们的边长是有着密切联系的，这也可以为其他平面图形面积的理解奠定基础。</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教学目标</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33553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通过自主探究与合作互动等方式构建长方形、正方形的面积计算公式，并运用面积计算公式解决简单的实际问题。</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经历观察、比较、操作等探究过程，推导出长方形、正方形的面积计算公式，感悟长方形和正方形面积度量本质，对面积与边长关系有直观感知（量感），能够通过简单的归纳或类比，猜想或发现一些初步的结论（推理意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在度量探究活动中积累度量经验，收获成功的体验，感受学习数学的乐趣，体会数学的应用价值。</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5" name="矩形 4"/>
          <p:cNvSpPr/>
          <p:nvPr>
            <p:custDataLst>
              <p:tags r:id="rId5"/>
            </p:custDataLst>
          </p:nvPr>
        </p:nvSpPr>
        <p:spPr>
          <a:xfrm>
            <a:off x="1629410" y="4942840"/>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四、</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教学重难点</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 name="文本框 22"/>
          <p:cNvSpPr txBox="1"/>
          <p:nvPr>
            <p:custDataLst>
              <p:tags r:id="rId6"/>
            </p:custDataLst>
          </p:nvPr>
        </p:nvSpPr>
        <p:spPr>
          <a:xfrm flipH="1">
            <a:off x="1630045" y="5875655"/>
            <a:ext cx="7738745" cy="7321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教学重点：长方形和正方形面积与边长关系的准确理解。</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教学难点：长方形和正方形面积公式本质含义的正确理解。</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创设情境，引发探究</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457962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师：以下两张图片分别表示的是小明家的客厅和书房，你们觉得哪个房间大？</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endPar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endPar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endPar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endPar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：客厅大。</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：书房大。</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：一样大。</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师：你们都说说为什么？</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：客厅高。</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：书房长。</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：它们的周长是一样的。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师：同学们观察得很仔细，两个图形的周长是一样的，大家同意吗？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预设：同意。</a:t>
            </a:r>
            <a:endPar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1366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2" name="图片 1" descr="13"/>
          <p:cNvPicPr>
            <a:picLocks noChangeAspect="1"/>
          </p:cNvPicPr>
          <p:nvPr/>
        </p:nvPicPr>
        <p:blipFill>
          <a:blip r:embed="rId3"/>
          <a:stretch>
            <a:fillRect/>
          </a:stretch>
        </p:blipFill>
        <p:spPr>
          <a:xfrm>
            <a:off x="2958465" y="2484120"/>
            <a:ext cx="1317625" cy="1586865"/>
          </a:xfrm>
          <a:prstGeom prst="rect">
            <a:avLst/>
          </a:prstGeom>
        </p:spPr>
      </p:pic>
      <p:pic>
        <p:nvPicPr>
          <p:cNvPr id="4" name="图片 3" descr="14"/>
          <p:cNvPicPr>
            <a:picLocks noChangeAspect="1"/>
          </p:cNvPicPr>
          <p:nvPr/>
        </p:nvPicPr>
        <p:blipFill>
          <a:blip r:embed="rId4"/>
          <a:stretch>
            <a:fillRect/>
          </a:stretch>
        </p:blipFill>
        <p:spPr>
          <a:xfrm>
            <a:off x="4886960" y="2811145"/>
            <a:ext cx="1590040" cy="12592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创设情境，引发探究</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师：哪个同学可以说一下它们的周长分别是怎么计算的吗？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：客厅的周长是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“4+4+4+4=16”</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，书房的周长是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“3+5+3+5=16”</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：客厅的周长是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4=16”</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，书房的周长是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3+5</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2=8</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2=16”</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师：大家都看懂了吗？同意不同意？</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预设：同意。</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师：我们给两位同学鼓鼓掌（鼓掌）。那么老师问一下大家，周长一样的正方形和长方形，它们的大小也会相等吗？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（停顿。）</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师：今天我们就一起来探究一下长方形和正方形的大小，也就是上节课说的面积。</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1366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回归本源，操作探究</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361759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师：学习单上有一个正方形和一个长方形，它们的周长都是相等的，你们思考一下要怎样才能比较出它们的大小？</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预设：叠加。</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师：叠加后一边长，一边宽，我们还是不能比较出它们的大小，上节课我们已经遇到过这种情况，我们后来是怎么处理的？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预设：用较小的正方形作为单位面积来密铺，然后数一数个数。</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师：很好，那么我们现在是否也可以用同样的方法来计算长方形和正方形的面积呢？</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预设：可以。</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师：那么请大家以同桌两人为一组，先量一量，然后思考怎样密铺才能知道长方形和正方形的面积是不是相等的，做好的同学可以举手。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（学生进入操作、探究活动。）</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3334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小组交流，逐步深入</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9015730"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师：我看很多同学都举手了，看来大家都完成了，我先问一下，你们量了这两个图形的边长了吗，分别是多少？</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预设：正方形的边长是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厘米，长方形的边长是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厘米和</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厘米。</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师：大家同意吗？有没有不同的意见？</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预设：没有。</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师：很好，如果有一点点差别，应该是测量误差引起的，那我们就看看对于边长是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厘米的正方形，以及边长分别是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厘米和</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厘米的长方形，你们是怎么计算它们的面积的？现在老师请一组同学展示一下。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预设：根据上节课的面积学习，我们采用了</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平方厘米作为单位面积，用它来密铺长方形和正方形，得到以下图形。然后数一下个数，正方形有</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16</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个，长方形有</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15</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个，所以正方形的面积比长方形大。</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6319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2" name="图片 1" descr="15"/>
          <p:cNvPicPr>
            <a:picLocks noChangeAspect="1"/>
          </p:cNvPicPr>
          <p:nvPr/>
        </p:nvPicPr>
        <p:blipFill>
          <a:blip r:embed="rId3"/>
          <a:stretch>
            <a:fillRect/>
          </a:stretch>
        </p:blipFill>
        <p:spPr>
          <a:xfrm>
            <a:off x="2317750" y="5057775"/>
            <a:ext cx="1672590" cy="1672590"/>
          </a:xfrm>
          <a:prstGeom prst="rect">
            <a:avLst/>
          </a:prstGeom>
        </p:spPr>
      </p:pic>
      <p:pic>
        <p:nvPicPr>
          <p:cNvPr id="4" name="图片 3" descr="16"/>
          <p:cNvPicPr>
            <a:picLocks noChangeAspect="1"/>
          </p:cNvPicPr>
          <p:nvPr/>
        </p:nvPicPr>
        <p:blipFill>
          <a:blip r:embed="rId4"/>
          <a:stretch>
            <a:fillRect/>
          </a:stretch>
        </p:blipFill>
        <p:spPr>
          <a:xfrm>
            <a:off x="5085080" y="5345430"/>
            <a:ext cx="2280920" cy="13747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5"/>
          <p:cNvSpPr txBox="1"/>
          <p:nvPr/>
        </p:nvSpPr>
        <p:spPr>
          <a:xfrm flipH="1">
            <a:off x="4788995" y="269300"/>
            <a:ext cx="2614011" cy="430887"/>
          </a:xfrm>
          <a:prstGeom prst="rect">
            <a:avLst/>
          </a:prstGeom>
          <a:noFill/>
        </p:spPr>
        <p:txBody>
          <a:bodyPr wrap="square" lIns="0" tIns="0" rIns="0" bIns="0" rtlCol="0">
            <a:spAutoFit/>
            <a:scene3d>
              <a:camera prst="orthographicFront"/>
              <a:lightRig rig="threePt" dir="t"/>
            </a:scene3d>
          </a:bodyPr>
          <a:lstStyle/>
          <a:p>
            <a:pPr lvl="0" algn="ctr" fontAlgn="base"/>
            <a:r>
              <a:rPr lang="en-US" altLang="zh-CN" sz="28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CONTENTS</a:t>
            </a:r>
            <a:endParaRPr lang="en-US" altLang="zh-CN"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6" name="组合 5"/>
          <p:cNvGrpSpPr/>
          <p:nvPr/>
        </p:nvGrpSpPr>
        <p:grpSpPr>
          <a:xfrm>
            <a:off x="5634389" y="823437"/>
            <a:ext cx="923223" cy="95250"/>
            <a:chOff x="10961036" y="223119"/>
            <a:chExt cx="1846446" cy="190500"/>
          </a:xfrm>
          <a:solidFill>
            <a:srgbClr val="616C85"/>
          </a:solidFill>
        </p:grpSpPr>
        <p:sp>
          <p:nvSpPr>
            <p:cNvPr id="7" name="矩形: 圆角 6"/>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矩形: 圆角 7"/>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矩形: 圆角 8"/>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 name="矩形: 圆角 9"/>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 name="矩形: 圆角 11"/>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grpSp>
        <p:nvGrpSpPr>
          <p:cNvPr id="13" name="组合 12"/>
          <p:cNvGrpSpPr/>
          <p:nvPr>
            <p:custDataLst>
              <p:tags r:id="rId3"/>
            </p:custDataLst>
          </p:nvPr>
        </p:nvGrpSpPr>
        <p:grpSpPr>
          <a:xfrm>
            <a:off x="486398" y="2863215"/>
            <a:ext cx="3247283" cy="779366"/>
            <a:chOff x="2017" y="2591"/>
            <a:chExt cx="6293" cy="1510"/>
          </a:xfrm>
        </p:grpSpPr>
        <p:sp>
          <p:nvSpPr>
            <p:cNvPr id="29" name="矩形: 圆角 16"/>
            <p:cNvSpPr/>
            <p:nvPr>
              <p:custDataLst>
                <p:tags r:id="rId4"/>
              </p:custDataLst>
            </p:nvPr>
          </p:nvSpPr>
          <p:spPr>
            <a:xfrm>
              <a:off x="2017" y="3477"/>
              <a:ext cx="6293" cy="624"/>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TextBox 25"/>
            <p:cNvSpPr txBox="1"/>
            <p:nvPr>
              <p:custDataLst>
                <p:tags r:id="rId5"/>
              </p:custDataLst>
            </p:nvPr>
          </p:nvSpPr>
          <p:spPr>
            <a:xfrm flipH="1">
              <a:off x="2123" y="3544"/>
              <a:ext cx="6133" cy="476"/>
            </a:xfrm>
            <a:prstGeom prst="rect">
              <a:avLst/>
            </a:prstGeom>
            <a:noFill/>
          </p:spPr>
          <p:txBody>
            <a:bodyPr wrap="square" lIns="0" tIns="0" rIns="0" bIns="0" rtlCol="0">
              <a:spAutoFit/>
              <a:scene3d>
                <a:camera prst="orthographicFront"/>
                <a:lightRig rig="threePt" dir="t"/>
              </a:scene3d>
            </a:bodyPr>
            <a:p>
              <a:pPr lvl="0" algn="ctr" fontAlgn="base"/>
              <a:r>
                <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小学数学命题教学实践的基本逻辑</a:t>
              </a:r>
              <a:endPar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31" name="TextBox 25"/>
            <p:cNvSpPr txBox="1"/>
            <p:nvPr>
              <p:custDataLst>
                <p:tags r:id="rId6"/>
              </p:custDataLst>
            </p:nvPr>
          </p:nvSpPr>
          <p:spPr>
            <a:xfrm flipH="1">
              <a:off x="3390" y="2591"/>
              <a:ext cx="3241" cy="834"/>
            </a:xfrm>
            <a:prstGeom prst="rect">
              <a:avLst/>
            </a:prstGeom>
            <a:noFill/>
          </p:spPr>
          <p:txBody>
            <a:bodyPr wrap="square" lIns="0" tIns="0" rIns="0" bIns="0" rtlCol="0">
              <a:spAutoFit/>
              <a:scene3d>
                <a:camera prst="orthographicFront"/>
                <a:lightRig rig="threePt" dir="t"/>
              </a:scene3d>
            </a:bodyPr>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grpSp>
        <p:nvGrpSpPr>
          <p:cNvPr id="40" name="组合 39"/>
          <p:cNvGrpSpPr/>
          <p:nvPr>
            <p:custDataLst>
              <p:tags r:id="rId7"/>
            </p:custDataLst>
          </p:nvPr>
        </p:nvGrpSpPr>
        <p:grpSpPr>
          <a:xfrm>
            <a:off x="8293088" y="2863215"/>
            <a:ext cx="3247283" cy="779366"/>
            <a:chOff x="2017" y="2591"/>
            <a:chExt cx="6293" cy="1510"/>
          </a:xfrm>
        </p:grpSpPr>
        <p:sp>
          <p:nvSpPr>
            <p:cNvPr id="41" name="矩形: 圆角 16"/>
            <p:cNvSpPr/>
            <p:nvPr>
              <p:custDataLst>
                <p:tags r:id="rId8"/>
              </p:custDataLst>
            </p:nvPr>
          </p:nvSpPr>
          <p:spPr>
            <a:xfrm>
              <a:off x="2017" y="3477"/>
              <a:ext cx="6293" cy="624"/>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TextBox 25"/>
            <p:cNvSpPr txBox="1"/>
            <p:nvPr>
              <p:custDataLst>
                <p:tags r:id="rId9"/>
              </p:custDataLst>
            </p:nvPr>
          </p:nvSpPr>
          <p:spPr>
            <a:xfrm flipH="1">
              <a:off x="2123" y="3544"/>
              <a:ext cx="6133" cy="476"/>
            </a:xfrm>
            <a:prstGeom prst="rect">
              <a:avLst/>
            </a:prstGeom>
            <a:noFill/>
          </p:spPr>
          <p:txBody>
            <a:bodyPr wrap="square" lIns="0" tIns="0" rIns="0" bIns="0" rtlCol="0">
              <a:spAutoFit/>
              <a:scene3d>
                <a:camera prst="orthographicFront"/>
                <a:lightRig rig="threePt" dir="t"/>
              </a:scene3d>
            </a:bodyPr>
            <a:p>
              <a:pPr lvl="0" algn="ctr" fontAlgn="base"/>
              <a:r>
                <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小学数学命题教学设计的案例分析</a:t>
              </a:r>
              <a:endPar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43" name="TextBox 25"/>
            <p:cNvSpPr txBox="1"/>
            <p:nvPr>
              <p:custDataLst>
                <p:tags r:id="rId10"/>
              </p:custDataLst>
            </p:nvPr>
          </p:nvSpPr>
          <p:spPr>
            <a:xfrm flipH="1">
              <a:off x="3390" y="2591"/>
              <a:ext cx="3241" cy="834"/>
            </a:xfrm>
            <a:prstGeom prst="rect">
              <a:avLst/>
            </a:prstGeom>
            <a:noFill/>
          </p:spPr>
          <p:txBody>
            <a:bodyPr wrap="square" lIns="0" tIns="0" rIns="0" bIns="0" rtlCol="0">
              <a:spAutoFit/>
              <a:scene3d>
                <a:camera prst="orthographicFront"/>
                <a:lightRig rig="threePt" dir="t"/>
              </a:scene3d>
            </a:bodyPr>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grpSp>
        <p:nvGrpSpPr>
          <p:cNvPr id="44" name="组合 43"/>
          <p:cNvGrpSpPr/>
          <p:nvPr>
            <p:custDataLst>
              <p:tags r:id="rId11"/>
            </p:custDataLst>
          </p:nvPr>
        </p:nvGrpSpPr>
        <p:grpSpPr>
          <a:xfrm>
            <a:off x="4389743" y="2863215"/>
            <a:ext cx="3247283" cy="779366"/>
            <a:chOff x="2017" y="2591"/>
            <a:chExt cx="6293" cy="1510"/>
          </a:xfrm>
        </p:grpSpPr>
        <p:sp>
          <p:nvSpPr>
            <p:cNvPr id="45" name="矩形: 圆角 16"/>
            <p:cNvSpPr/>
            <p:nvPr>
              <p:custDataLst>
                <p:tags r:id="rId12"/>
              </p:custDataLst>
            </p:nvPr>
          </p:nvSpPr>
          <p:spPr>
            <a:xfrm>
              <a:off x="2017" y="3477"/>
              <a:ext cx="6293" cy="624"/>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6" name="TextBox 25"/>
            <p:cNvSpPr txBox="1"/>
            <p:nvPr>
              <p:custDataLst>
                <p:tags r:id="rId13"/>
              </p:custDataLst>
            </p:nvPr>
          </p:nvSpPr>
          <p:spPr>
            <a:xfrm flipH="1">
              <a:off x="2123" y="3544"/>
              <a:ext cx="6133" cy="476"/>
            </a:xfrm>
            <a:prstGeom prst="rect">
              <a:avLst/>
            </a:prstGeom>
            <a:noFill/>
          </p:spPr>
          <p:txBody>
            <a:bodyPr wrap="square" lIns="0" tIns="0" rIns="0" bIns="0" rtlCol="0">
              <a:spAutoFit/>
              <a:scene3d>
                <a:camera prst="orthographicFront"/>
                <a:lightRig rig="threePt" dir="t"/>
              </a:scene3d>
            </a:bodyPr>
            <a:p>
              <a:pPr lvl="0" algn="ctr" fontAlgn="base"/>
              <a:r>
                <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小学数学命题教学设计的基本要点</a:t>
              </a:r>
              <a:endPar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47" name="TextBox 25"/>
            <p:cNvSpPr txBox="1"/>
            <p:nvPr>
              <p:custDataLst>
                <p:tags r:id="rId14"/>
              </p:custDataLst>
            </p:nvPr>
          </p:nvSpPr>
          <p:spPr>
            <a:xfrm flipH="1">
              <a:off x="3390" y="2591"/>
              <a:ext cx="3241" cy="834"/>
            </a:xfrm>
            <a:prstGeom prst="rect">
              <a:avLst/>
            </a:prstGeom>
            <a:noFill/>
          </p:spPr>
          <p:txBody>
            <a:bodyPr wrap="square" lIns="0" tIns="0" rIns="0" bIns="0" rtlCol="0">
              <a:spAutoFit/>
              <a:scene3d>
                <a:camera prst="orthographicFront"/>
                <a:lightRig rig="threePt" dir="t"/>
              </a:scene3d>
            </a:bodyPr>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小组交流，逐步深入</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9015730"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师：也就是正方形面积是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16</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（停顿）？</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预设：应该是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16</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平方厘米，长方形面积是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15</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平方厘米。</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师：很好，这个小组采用了上节课学习的方法，得到正方形的面积是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16</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平方厘米，长方形的面积是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15</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平方厘米，你们同意吗？有没有不同的意见？</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预设：同意，但是可以采用其他的方法。</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师：哦？那你们说说看。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预设：我们一开始也是采用这种方法的，后来我们发现，其实只要铺一行和一列就可以知道他们的面积是多少了，结果和他们是一样的，正方形和长方形的面积分别是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16</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平方厘米和</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15</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平方厘米。</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6319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5" name="图片 4" descr="17"/>
          <p:cNvPicPr>
            <a:picLocks noChangeAspect="1"/>
          </p:cNvPicPr>
          <p:nvPr/>
        </p:nvPicPr>
        <p:blipFill>
          <a:blip r:embed="rId3"/>
          <a:stretch>
            <a:fillRect/>
          </a:stretch>
        </p:blipFill>
        <p:spPr>
          <a:xfrm>
            <a:off x="2487295" y="4794885"/>
            <a:ext cx="1731010" cy="1731010"/>
          </a:xfrm>
          <a:prstGeom prst="rect">
            <a:avLst/>
          </a:prstGeom>
        </p:spPr>
      </p:pic>
      <p:pic>
        <p:nvPicPr>
          <p:cNvPr id="6" name="图片 5" descr="18"/>
          <p:cNvPicPr>
            <a:picLocks noChangeAspect="1"/>
          </p:cNvPicPr>
          <p:nvPr/>
        </p:nvPicPr>
        <p:blipFill>
          <a:blip r:embed="rId4"/>
          <a:stretch>
            <a:fillRect/>
          </a:stretch>
        </p:blipFill>
        <p:spPr>
          <a:xfrm>
            <a:off x="5448935" y="5246370"/>
            <a:ext cx="2122170" cy="12788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小组交流，逐步深入</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9015730" cy="425894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师：你这个方法看着好像方便了很多，你能说一说为什么只要铺一行和一列就可以了吗？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预设：因为长方形和正方形都是方的，所以它们的行和列平移过去都是一样的，所以只要知道一行和一列分别有几个，然后根据推理，利用乘法就可以知道它们的面积了。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师：你能给大家演示一下吗？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（学生说明并演示。）</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师：大家都看懂了吗？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预设：看懂了。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师：很好，还有不同的方法吗？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预设：有。</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师：那你说说看。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预设：这个行和列也可以不用在边上，中间任何一个地方都可以，结果也是一样的。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师：你能上来给大家演示一下吗？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预设：可以，就是这样的。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6319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2" name="图片 1" descr="19"/>
          <p:cNvPicPr>
            <a:picLocks noChangeAspect="1"/>
          </p:cNvPicPr>
          <p:nvPr/>
        </p:nvPicPr>
        <p:blipFill>
          <a:blip r:embed="rId3"/>
          <a:stretch>
            <a:fillRect/>
          </a:stretch>
        </p:blipFill>
        <p:spPr>
          <a:xfrm>
            <a:off x="6569075" y="3309620"/>
            <a:ext cx="1750695" cy="1750695"/>
          </a:xfrm>
          <a:prstGeom prst="rect">
            <a:avLst/>
          </a:prstGeom>
        </p:spPr>
      </p:pic>
      <p:pic>
        <p:nvPicPr>
          <p:cNvPr id="4" name="图片 3" descr="20"/>
          <p:cNvPicPr>
            <a:picLocks noChangeAspect="1"/>
          </p:cNvPicPr>
          <p:nvPr/>
        </p:nvPicPr>
        <p:blipFill>
          <a:blip r:embed="rId4"/>
          <a:stretch>
            <a:fillRect/>
          </a:stretch>
        </p:blipFill>
        <p:spPr>
          <a:xfrm>
            <a:off x="9368790" y="3731895"/>
            <a:ext cx="2261870" cy="13627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小组交流，逐步深入</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9015730" cy="20148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师：大家看懂了吗？（停顿）知道了一行有几格、一列有几格，是不是也能知道长方形和正方形的面积呢？</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预设：是的，看懂了。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师：太好了，看来我们班的同学都很会动脑筋，还有不同的方法吗？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预设：有，只要在边长上画一下，不用密铺就可以了。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师：哦？你上来说说看。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预设：只要这样就可以了，然后数一数行和列一共都有几格，最后乘起来就是它们的面积。</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6319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5" name="图片 4" descr="21"/>
          <p:cNvPicPr>
            <a:picLocks noChangeAspect="1"/>
          </p:cNvPicPr>
          <p:nvPr/>
        </p:nvPicPr>
        <p:blipFill>
          <a:blip r:embed="rId3"/>
          <a:stretch>
            <a:fillRect/>
          </a:stretch>
        </p:blipFill>
        <p:spPr>
          <a:xfrm>
            <a:off x="2257425" y="4383405"/>
            <a:ext cx="2076450" cy="2076450"/>
          </a:xfrm>
          <a:prstGeom prst="rect">
            <a:avLst/>
          </a:prstGeom>
        </p:spPr>
      </p:pic>
      <p:pic>
        <p:nvPicPr>
          <p:cNvPr id="6" name="图片 5" descr="22"/>
          <p:cNvPicPr>
            <a:picLocks noChangeAspect="1"/>
          </p:cNvPicPr>
          <p:nvPr/>
        </p:nvPicPr>
        <p:blipFill>
          <a:blip r:embed="rId4"/>
          <a:stretch>
            <a:fillRect/>
          </a:stretch>
        </p:blipFill>
        <p:spPr>
          <a:xfrm>
            <a:off x="5280660" y="4794885"/>
            <a:ext cx="2762885" cy="166497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小组交流，逐步深入</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9015730"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师：你这个方法确实简单多了，大家看懂了吗？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预设：看懂了。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师：给他们鼓鼓掌（鼓掌）。刚才我们解决了周长相等的长方形和正方形面积是不是也相等的问题，结果是怎样的？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预设：正方形和长方形在周长相等的情况下，正方形的面积要大于长方形的面积。</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对，除此之外，我们还发现在求正方形和长方形面积的时候，不再需要通过用小正方形作为单位面积来密铺，然后一个个地数，只需要对长方形和正方形的边长进行平均分隔，就能计算出它们的面积是多少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预设：是的。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6319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小组交流，逐步深入</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9015730" cy="361759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师：当然我们从上节课的面积单位中可以知道，在分隔的时候，按照</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厘米、</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分米或者</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米这样的长度来分隔，我们的单位面积就可以用</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平方厘米、</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平方分米和</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平方米这些常用的面积单位来表示，大家明白了吗？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预设：明白了。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师：所以我们最开始看到的书房和客厅面积大小的问题，它们的长度单位应该是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：米。</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：平方米。</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师：注意，我刚问的是长度单位，所以应该是什么？</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预设：米。</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师：对，如果是面积单位的话，那应该是什么？</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预设：平方米。</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师：对，所以客厅的面积是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16</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平方米，书房的面积是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15</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平方米。</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6319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（四）</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独立思考，探究公式</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425894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学习单的第二小题有三个长方形和三个正方形，已经标出了每条边的长度，请你们运用刚才探索的方法来计算图形的面积，然后把边长和面积都填写到相应的表格中，完成后看一看有什么发现。完成的同学可以先举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（学生活动。）</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师：好了，我看到很多同学都举手了，我请一位同学说说看。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预设：我发现正方形的面积等于</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边长</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边长</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，长方形的面积等于</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长</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宽</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师：为什么这么说，理由是什么？</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预设：是从表格中发现的规律（表格略）。</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师：嗯，大家有没有不同的意见？</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预设：没有。</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师：那么谁能解释一下，为什么会有这个规律呢？</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预设：由于边长是几厘米，我们就分了几个间隔，所以长方形的长是几厘米，行上就有几个，列也一样，宽是几厘米就有几个，行和列的个数乘起来就是长方形的面积。</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5303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（四）</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独立思考，探究公式</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师：大家都听明白了吗，刚才同学说的是每行面积单位的个数相当于长方形的长，行数相当于长方形的宽，而</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面积单位总个数</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每行的个数</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行数</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，所以</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长方形的面积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长</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宽</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（演示）面积单位总个数</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每行个数</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行数</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长方形的面积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长</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宽</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预设：听明白了。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师：所以正方形的面积也就等于边长</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边长（演示），大家理解了吗？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预设：理解了。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师：这个发现太厉害了，这意味着我们在求长方形和正方形面积的时候，只需要知道它的边长是多少就可以了，不用再铺一铺、数一数了，只需要算一算就可以了。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5303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巩固练习，拓展认知</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361759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师：请大家做一下屏幕上的两道题（边长是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厘米的正方形，以及长和宽分别是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6</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厘米和</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厘米的长方形，它们的面积分别是多少），做完后也可以用密铺或分隔的方法来检验一下结果。</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（学生完成，并检验无误。）</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师：如果刚才这个正方形的一边不变，另一边增加了</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厘米，变成了一个长方形，问它的面积增加了多少？大家做一下，如果遇到困难可以通过画图辅助自己，完成的同学可以举手。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（学生练习。）</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师：我看到有同学举手了，我请一位同学说说看。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5</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7=35</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35-25=10</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cm²</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5=10</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cm</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²</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5303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（六）</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课堂小结，强调公式</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16941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师：通过今天的学习，你有什么收获？</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（邀请学生发言。）</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师：板书和语言共同强调：</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长方形的面积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长</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宽，正方形的面积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边长</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边长</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（布置分层作业。）</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5303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26314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六、</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板书设计</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4" name="图片 3" descr="A2"/>
          <p:cNvPicPr>
            <a:picLocks noChangeAspect="1"/>
          </p:cNvPicPr>
          <p:nvPr/>
        </p:nvPicPr>
        <p:blipFill>
          <a:blip r:embed="rId4"/>
          <a:srcRect l="1313" t="1560" r="4556" b="2482"/>
          <a:stretch>
            <a:fillRect/>
          </a:stretch>
        </p:blipFill>
        <p:spPr>
          <a:xfrm>
            <a:off x="3820160" y="2167255"/>
            <a:ext cx="4552315" cy="4493260"/>
          </a:xfrm>
          <a:prstGeom prst="rect">
            <a:avLst/>
          </a:prstGeom>
          <a:ln w="12700">
            <a:solidFill>
              <a:schemeClr val="tx1"/>
            </a:solid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3"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766135" y="2408311"/>
            <a:ext cx="4659730" cy="368935"/>
          </a:xfrm>
          <a:prstGeom prst="rect">
            <a:avLst/>
          </a:prstGeom>
          <a:noFill/>
        </p:spPr>
        <p:txBody>
          <a:bodyPr wrap="square" lIns="0" tIns="0" rIns="0" bIns="0" rtlCol="0">
            <a:spAutoFit/>
          </a:bodyPr>
          <a:lstStyle/>
          <a:p>
            <a:pPr algn="dist"/>
            <a:r>
              <a:rPr lang="zh-CN" altLang="en-US" sz="2400">
                <a:solidFill>
                  <a:schemeClr val="tx1">
                    <a:lumMod val="75000"/>
                    <a:lumOff val="25000"/>
                  </a:schemeClr>
                </a:solidFill>
                <a:latin typeface="微软雅黑 Light" panose="020B0502040204020203" pitchFamily="34" charset="-122"/>
                <a:ea typeface="微软雅黑 Light" panose="020B0502040204020203" pitchFamily="34" charset="-122"/>
              </a:rPr>
              <a:t>观看完毕</a:t>
            </a:r>
            <a:endParaRPr lang="zh-CN" altLang="en-US" sz="24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nvGrpSpPr>
          <p:cNvPr id="16" name="组合 15"/>
          <p:cNvGrpSpPr/>
          <p:nvPr/>
        </p:nvGrpSpPr>
        <p:grpSpPr>
          <a:xfrm>
            <a:off x="5634389" y="3061575"/>
            <a:ext cx="923223" cy="95250"/>
            <a:chOff x="10961036" y="223119"/>
            <a:chExt cx="1846446" cy="190500"/>
          </a:xfrm>
          <a:solidFill>
            <a:srgbClr val="616C85"/>
          </a:solidFill>
        </p:grpSpPr>
        <p:sp>
          <p:nvSpPr>
            <p:cNvPr id="17" name="矩形: 圆角 16"/>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0" name="矩形: 圆角 19"/>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1" name="矩形: 圆角 20"/>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2" name="矩形: 圆角 21"/>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46" name="矩形: 圆角 45"/>
          <p:cNvSpPr/>
          <p:nvPr/>
        </p:nvSpPr>
        <p:spPr>
          <a:xfrm>
            <a:off x="4485640" y="3326765"/>
            <a:ext cx="3221355" cy="40132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265C47"/>
              </a:solidFill>
              <a:latin typeface="微软雅黑 Light" panose="020B0502040204020203" pitchFamily="34" charset="-122"/>
              <a:ea typeface="微软雅黑 Light" panose="020B0502040204020203" pitchFamily="34" charset="-122"/>
            </a:endParaRPr>
          </a:p>
        </p:txBody>
      </p:sp>
      <p:grpSp>
        <p:nvGrpSpPr>
          <p:cNvPr id="6" name="组合 5"/>
          <p:cNvGrpSpPr/>
          <p:nvPr/>
        </p:nvGrpSpPr>
        <p:grpSpPr>
          <a:xfrm>
            <a:off x="4880610" y="3322955"/>
            <a:ext cx="2432050" cy="375285"/>
            <a:chOff x="3164" y="4033"/>
            <a:chExt cx="17251" cy="2662"/>
          </a:xfrm>
        </p:grpSpPr>
        <p:pic>
          <p:nvPicPr>
            <p:cNvPr id="4" name="图片 3" descr="LOGO图标"/>
            <p:cNvPicPr>
              <a:picLocks noChangeAspect="1"/>
            </p:cNvPicPr>
            <p:nvPr/>
          </p:nvPicPr>
          <p:blipFill>
            <a:blip r:embed="rId1"/>
            <a:stretch>
              <a:fillRect/>
            </a:stretch>
          </p:blipFill>
          <p:spPr>
            <a:xfrm>
              <a:off x="3164" y="4043"/>
              <a:ext cx="3096" cy="2652"/>
            </a:xfrm>
            <a:prstGeom prst="rect">
              <a:avLst/>
            </a:prstGeom>
          </p:spPr>
        </p:pic>
        <p:pic>
          <p:nvPicPr>
            <p:cNvPr id="5" name="图片 4"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7" name="文本框 22"/>
          <p:cNvSpPr txBox="1"/>
          <p:nvPr>
            <p:custDataLst>
              <p:tags r:id="rId2"/>
            </p:custDataLst>
          </p:nvPr>
        </p:nvSpPr>
        <p:spPr>
          <a:xfrm flipH="1">
            <a:off x="2267585" y="2261235"/>
            <a:ext cx="7657465"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数学命题一般以陈述句形式呈现，在逻辑上可以被判断为真或假，但不能同时为真和假。它可以很简单，一看就懂；也可以很复杂，不仅抽象程度高而且（或者）逻辑关系繁杂。命题具有明确性、可判断性和逻辑性等特点，它表述明确，真伪是可判断的，无论是命题的证明还是应用，都要依照已有的或当前的命题的规则有逻辑地推演。同一个命题往往有着不同的表征方式，这些等价命题构成了命题域，网状联结的命题域也是学生数学认知结构的重要组成部分。在小学数学命题教学中，首先，教师应以学生已有的数学概念和数学命题为基础，引导学生从分析概念的性质逐步过渡到判断概念之间的关系，从而获得新的数学命题；然后，再通过验证数学命题的正确性使学生获得对命题的进一步理解；最后，在运用数学命题的过程中，帮助学生熟练掌握命题的内涵和外延。</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小学数学命题的主要类型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学数学命题的分类有多种方式，可以按照知识领域划分，或者按照命题的抽象程度划分，也可以按照命题的形成方式划分。从教学角度，按照命题形成的方式划分，在教学的设计和实践方面会具有更强的共性。因此，本书按照命题的形成方式将小学数学命题分为规约式、定律式和衍生式这三种类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73202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规约式数学命题</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规约式数学命题主要指小学数学中较为基础的命题，它们大多是不需要证明的，是为了帮助学生理解数学概念、关系，以及能运用数学解决问题而规定的方法、规则或公式。规约式数学命题和数学概念的理解有着密切的联系，很多数学概念的理解需要借助与概念有关的数学命题。这也是《义务教育数学课程标准（</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2022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年版）》中将以往的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数的认识</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数的运算</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这两个部分内容统一为</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数与运算</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的原因。</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对于规约式数学命题，如果在教学设计和教学实施时能适当融入数学文化，介绍一些数学概念和命题的发展历史，可以帮助学生获得更好的学习体验，使其对数学概念和命题的理解会更全面，印象也会更深刻。</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219011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小学数学命题的主要类型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学数学命题的分类有多种方式，可以按照知识领域划分，或者按照命题的抽象程度划分，也可以按照命题的形成方式划分。从教学角度，按照命题形成的方式划分，在教学的设计和实践方面会具有更强的共性。因此，本书按照命题的形成方式将小学数学命题分为规约式、定律式和衍生式这三种类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73202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定律式数学命题</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3355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定律式数学命题主要指小学数学中以定律或性质存在的命题，它们大多是能在数学学习中感悟到的，教师帮助学生提炼、归纳出一般特性，并通过验证性证明帮助学生确信这种特性的合理性，进而帮助学生通过学习运用这些命题解决问题。定律式数学命题在数学问题的解决中有着重要的作用，并能在运用过程中有效锻炼学生的逻辑思维。</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教师在教学设计时就要以学生为本，构思如何通过引导和铺垫，帮助学生发现命题，并能运用自己的语言表述该命题的内容，进而能用自己的方式验证命题的合理性，然后逐步过渡到能有逻辑地证实命题。</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219011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小学数学命题的主要类型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学数学命题的分类有多种方式，可以按照知识领域划分，或者按照命题的抽象程度划分，也可以按照命题的形成方式划分。从教学角度，按照命题形成的方式划分，在教学的设计和实践方面会具有更强的共性。因此，本书按照命题的形成方式将小学数学命题分为规约式、定律式和衍生式这三种类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73202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衍生式数学命题</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衍生式数学命题主要指在规约式命题和定律式命题的基础上衍生出来的数学命题，它不是规约而成的，而是可以通过逻辑推演得以证明的，但在普适性方面又略弱于定律式。在中小学数学中，有很多命题都属于衍生式命题，正是这些衍生式命题不断地推动着数学的发展。</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数学命题的不断衍生和层层推进，也是数学学科的一个重要特征，这种特征对数学教学设计和教学实施都提出了较高的要求，意味着在教学设计时就要充分考虑学生的知识基础和认知发展规律。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在小学数学衍生式命题的教学设计中，教师应能根据命题的重要程度和学习时机准确判断教学用时，在学生的理解深度和教学进度之间找到平衡。</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219011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小学数学命题教学的基本程序</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命题的教学与命题的类型和抽象程度都有关系，根据新命题与已有命题之间的关系，可引导学生从三个角度认识和学习命题，分别为上位、下位和并列。在教学程序方面，不同类型的数学命题大多要经历帮助学生体会获得数学命题的必要性、认识命题的内涵和要点，以及帮助学生通过命题的运用强化理解这三个过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53727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547878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帮助学生体会获得数学命题的必要性</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0148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数学教学中，教师如果过于直接地将数学概念和数学命题呈现给学生，哪怕后续进行了解释，也容易导致学生批判性思维和创新意识的缺失。在进行命题教学时，教师应通过必要的创设和铺垫，帮助学生体会到，为了更好地解决某类问题或更简便地计算，学习某种数学命题是十分必要的。一旦他们意识到了学习的必要性，就会产生更大的兴趣去探索、去了解这个命题是什么，也能更明确地知道这个命题的用途在何处。学生学习的目的性更强了以后，也能更加主动，这些都可为后续的命题内容学习打下良好的基础。</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424942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小学数学命题教学实践的基本逻辑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tags/tag1.xml><?xml version="1.0" encoding="utf-8"?>
<p:tagLst xmlns:p="http://schemas.openxmlformats.org/presentationml/2006/main">
  <p:tag name="KSO_WM_DIAGRAM_VIRTUALLY_FRAME" val="{&quot;height&quot;:86.38453642384107,&quot;left&quot;:38.29902155757352,&quot;top&quot;:225.25,&quot;width&quot;:908.0416095578863}"/>
</p:tagLst>
</file>

<file path=ppt/tags/tag10.xml><?xml version="1.0" encoding="utf-8"?>
<p:tagLst xmlns:p="http://schemas.openxmlformats.org/presentationml/2006/main">
  <p:tag name="KSO_WM_DIAGRAM_VIRTUALLY_FRAME" val="{&quot;height&quot;:86.38453642384107,&quot;left&quot;:38.29902155757352,&quot;top&quot;:225.25,&quot;width&quot;:908.0416095578863}"/>
</p:tagLst>
</file>

<file path=ppt/tags/tag11.xml><?xml version="1.0" encoding="utf-8"?>
<p:tagLst xmlns:p="http://schemas.openxmlformats.org/presentationml/2006/main">
  <p:tag name="KSO_WM_DIAGRAM_VIRTUALLY_FRAME" val="{&quot;height&quot;:86.38453642384107,&quot;left&quot;:38.29902155757352,&quot;top&quot;:225.25,&quot;width&quot;:908.0416095578863}"/>
</p:tagLst>
</file>

<file path=ppt/tags/tag12.xml><?xml version="1.0" encoding="utf-8"?>
<p:tagLst xmlns:p="http://schemas.openxmlformats.org/presentationml/2006/main">
  <p:tag name="KSO_WM_DIAGRAM_VIRTUALLY_FRAME" val="{&quot;height&quot;:86.38453642384107,&quot;left&quot;:38.29902155757352,&quot;top&quot;:225.25,&quot;width&quot;:908.0416095578863}"/>
</p:tagLst>
</file>

<file path=ppt/tags/tag13.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14.xml><?xml version="1.0" encoding="utf-8"?>
<p:tagLst xmlns:p="http://schemas.openxmlformats.org/presentationml/2006/main">
  <p:tag name="KSO_WM_DIAGRAM_VIRTUALLY_FRAME" val="{&quot;height&quot;:376.2,&quot;left&quot;:63.2,&quot;top&quot;:105.25,&quot;width&quot;:840.45}"/>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17.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18.xml><?xml version="1.0" encoding="utf-8"?>
<p:tagLst xmlns:p="http://schemas.openxmlformats.org/presentationml/2006/main">
  <p:tag name="KSO_WM_DIAGRAM_VIRTUALLY_FRAME" val="{&quot;height&quot;:376.2,&quot;left&quot;:63.2,&quot;top&quot;:105.25,&quot;width&quot;:840.45}"/>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2.xml><?xml version="1.0" encoding="utf-8"?>
<p:tagLst xmlns:p="http://schemas.openxmlformats.org/presentationml/2006/main">
  <p:tag name="KSO_WM_DIAGRAM_VIRTUALLY_FRAME" val="{&quot;height&quot;:86.38453642384107,&quot;left&quot;:38.29902155757352,&quot;top&quot;:225.25,&quot;width&quot;:908.0416095578863}"/>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21.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22.xml><?xml version="1.0" encoding="utf-8"?>
<p:tagLst xmlns:p="http://schemas.openxmlformats.org/presentationml/2006/main">
  <p:tag name="KSO_WM_DIAGRAM_VIRTUALLY_FRAME" val="{&quot;height&quot;:376.2,&quot;left&quot;:63.2,&quot;top&quot;:105.25,&quot;width&quot;:840.45}"/>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2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xml><?xml version="1.0" encoding="utf-8"?>
<p:tagLst xmlns:p="http://schemas.openxmlformats.org/presentationml/2006/main">
  <p:tag name="KSO_WM_DIAGRAM_VIRTUALLY_FRAME" val="{&quot;height&quot;:86.38453642384107,&quot;left&quot;:38.29902155757352,&quot;top&quot;:225.25,&quot;width&quot;:908.0416095578863}"/>
</p:tagLst>
</file>

<file path=ppt/tags/tag3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4.xml><?xml version="1.0" encoding="utf-8"?>
<p:tagLst xmlns:p="http://schemas.openxmlformats.org/presentationml/2006/main">
  <p:tag name="resource_record_key" val="{&quot;29&quot;:[50053024,50053044]}"/>
</p:tagLst>
</file>

<file path=ppt/tags/tag4.xml><?xml version="1.0" encoding="utf-8"?>
<p:tagLst xmlns:p="http://schemas.openxmlformats.org/presentationml/2006/main">
  <p:tag name="KSO_WM_DIAGRAM_VIRTUALLY_FRAME" val="{&quot;height&quot;:86.38453642384107,&quot;left&quot;:38.29902155757352,&quot;top&quot;:225.25,&quot;width&quot;:908.0416095578863}"/>
</p:tagLst>
</file>

<file path=ppt/tags/tag5.xml><?xml version="1.0" encoding="utf-8"?>
<p:tagLst xmlns:p="http://schemas.openxmlformats.org/presentationml/2006/main">
  <p:tag name="KSO_WM_DIAGRAM_VIRTUALLY_FRAME" val="{&quot;height&quot;:86.38453642384107,&quot;left&quot;:38.29902155757352,&quot;top&quot;:225.25,&quot;width&quot;:908.0416095578863}"/>
</p:tagLst>
</file>

<file path=ppt/tags/tag6.xml><?xml version="1.0" encoding="utf-8"?>
<p:tagLst xmlns:p="http://schemas.openxmlformats.org/presentationml/2006/main">
  <p:tag name="KSO_WM_DIAGRAM_VIRTUALLY_FRAME" val="{&quot;height&quot;:86.38453642384107,&quot;left&quot;:38.29902155757352,&quot;top&quot;:225.25,&quot;width&quot;:908.0416095578863}"/>
</p:tagLst>
</file>

<file path=ppt/tags/tag7.xml><?xml version="1.0" encoding="utf-8"?>
<p:tagLst xmlns:p="http://schemas.openxmlformats.org/presentationml/2006/main">
  <p:tag name="KSO_WM_DIAGRAM_VIRTUALLY_FRAME" val="{&quot;height&quot;:86.38453642384107,&quot;left&quot;:38.29902155757352,&quot;top&quot;:225.25,&quot;width&quot;:908.0416095578863}"/>
</p:tagLst>
</file>

<file path=ppt/tags/tag8.xml><?xml version="1.0" encoding="utf-8"?>
<p:tagLst xmlns:p="http://schemas.openxmlformats.org/presentationml/2006/main">
  <p:tag name="KSO_WM_DIAGRAM_VIRTUALLY_FRAME" val="{&quot;height&quot;:86.38453642384107,&quot;left&quot;:38.29902155757352,&quot;top&quot;:225.25,&quot;width&quot;:908.0416095578863}"/>
</p:tagLst>
</file>

<file path=ppt/tags/tag9.xml><?xml version="1.0" encoding="utf-8"?>
<p:tagLst xmlns:p="http://schemas.openxmlformats.org/presentationml/2006/main">
  <p:tag name="KSO_WM_DIAGRAM_VIRTUALLY_FRAME" val="{&quot;height&quot;:86.38453642384107,&quot;left&quot;:38.29902155757352,&quot;top&quot;:225.25,&quot;width&quot;:908.0416095578863}"/>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10611</Words>
  <Application>WPS 演示</Application>
  <PresentationFormat>宽屏</PresentationFormat>
  <Paragraphs>417</Paragraphs>
  <Slides>40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40</vt:i4>
      </vt:variant>
    </vt:vector>
  </HeadingPairs>
  <TitlesOfParts>
    <vt:vector size="50" baseType="lpstr">
      <vt:lpstr>Arial</vt:lpstr>
      <vt:lpstr>宋体</vt:lpstr>
      <vt:lpstr>Wingdings</vt:lpstr>
      <vt:lpstr>微软雅黑 Light</vt:lpstr>
      <vt:lpstr>微软雅黑</vt:lpstr>
      <vt:lpstr>等线</vt:lpstr>
      <vt:lpstr>Arial Unicode MS</vt:lpstr>
      <vt:lpstr>等线 Light</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无端崖</cp:lastModifiedBy>
  <cp:revision>216</cp:revision>
  <dcterms:created xsi:type="dcterms:W3CDTF">2018-03-23T01:16:00Z</dcterms:created>
  <dcterms:modified xsi:type="dcterms:W3CDTF">2025-10-22T06:34:57Z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KSOTemplateUUID">
    <vt:lpwstr>v1.0_mb_g4w2jxllSj9ef0QPRYqmlA==</vt:lpwstr>
  </property>
  <property fmtid="{D5CDD505-2E9C-101B-9397-08002B2CF9AE}" pid="4" name="ICV">
    <vt:lpwstr>F29153A88A9E46ADA0C4DA8E0263A362_11</vt:lpwstr>
  </property>
</Properties>
</file>